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5" r:id="rId10"/>
    <p:sldId id="266" r:id="rId11"/>
    <p:sldId id="267" r:id="rId12"/>
    <p:sldId id="264" r:id="rId13"/>
    <p:sldId id="269" r:id="rId14"/>
    <p:sldId id="270" r:id="rId15"/>
    <p:sldId id="271" r:id="rId16"/>
    <p:sldId id="272" r:id="rId17"/>
    <p:sldId id="268" r:id="rId18"/>
    <p:sldId id="274" r:id="rId19"/>
    <p:sldId id="275" r:id="rId20"/>
    <p:sldId id="276" r:id="rId21"/>
    <p:sldId id="277" r:id="rId22"/>
    <p:sldId id="278" r:id="rId23"/>
    <p:sldId id="27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7E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howGuides="1"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D6A8F-8453-46C5-8C1B-B4EC40623D62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6C17-3FCF-43B8-B6B1-167342CF9E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759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78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6C17-3FCF-43B8-B6B1-167342CF9EE2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43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88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18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6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3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69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36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1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5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876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32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A31E8-B715-4097-843F-EC3C28F6DEB6}" type="datetimeFigureOut">
              <a:rPr lang="th-TH" smtClean="0"/>
              <a:t>14/11/61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FE5D-5481-45A4-AE35-CDD9BD6E96E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81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0010" cy="6890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5157192"/>
            <a:ext cx="7056784" cy="7109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อาการผิดปกติของพืชและสาเหตุ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664"/>
            <a:ext cx="8388424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หลักสูตรการเป็นหมอพืชและการดำเนินงานคลินิกพืช</a:t>
            </a:r>
            <a:endParaRPr lang="th-TH" sz="4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24723"/>
            <a:ext cx="4499992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แปลและเรียบเรียงโดย  กลุ่มส่งเสริมการวินิจฉัยศัตรูพืช  </a:t>
            </a:r>
          </a:p>
          <a:p>
            <a:r>
              <a:rPr lang="th-TH" sz="18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           กองส่งเสริมการอารักขาพืชและจัดการดินปุ๋ย</a:t>
            </a:r>
            <a:endParaRPr lang="th-TH" sz="18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8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578198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ใบจุด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(Leaf spot)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เป็นอาการทั่วไปที่พบในพืชหลายชนิด อาการจุด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ราสนิมจัดอยู่ในกลุ่มอาการนี้ด้วย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การแพร่กระจายได้อย่างรวดเร็ว อาจเกิดจุดแผลฉ่ำน้ำและมีการสร้างสปอร์ที่ขอบรอบจุดแผล ราสนิมขาวและราน้ำค้างสามารถสร้างตุ่มแผลเนื้อเยื่อตายได้  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อาจเกิดใน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ไม้ดอกไม้ประดับบางชนิด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แต่ไม่พบในพืชทั่วไป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ป็นอาการทั่วไปที่พบเห็นในพืชหลายชนิด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อาการที่พบมักเป็นจุดวงแหวน ซึ่งมีความแตกต่างจากเชื้อสาเหตุอื่น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อาจเกิดรอยที่ใบ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แมลงปากดูดบางชนิดสามารถปล่อยสารพิษขณะเข้าทำลายทำให้เกิดรอยเนื้อเยื่อตายหรือจุดสีเหลืองได้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ไม่ใช่อาการทั่วไปอาจเกิดจุดเนื้อเยื่อตายบนใบบ่งบอกถึงอาการขาดธาตุจำพวกโพแทสเซียม สังกะสี แมงกานีส และเหล็ก อย่างรุนแรง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การฉีดพ่นสารกำจัดวัชพืชชนิดสัมผัส เช่น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diquat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หรือจากการถูกแสงแดดหรือความร้อนมักพบที่ผลพืช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Leaf </a:t>
              </a:r>
            </a:p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spot</a:t>
              </a:r>
              <a:endPara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3" name="สี่เหลี่ยมผืนผ้า 22"/>
          <p:cNvSpPr/>
          <p:nvPr/>
        </p:nvSpPr>
        <p:spPr>
          <a:xfrm>
            <a:off x="7452320" y="1484784"/>
            <a:ext cx="1655168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076056" y="1484784"/>
            <a:ext cx="936104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771798" y="1484784"/>
            <a:ext cx="792089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9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322724" y="764704"/>
            <a:ext cx="2641764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578198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ใบจุด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(Leaf spot)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722214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แตก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พุ่มไม้กวาด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(Witches broom)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เป็นอาการทั่วไปที่พบในพืชที่มีเนื้อไม้ ไม่พบอาการในพืชชนิดอวบน้ำ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23728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799" y="1844824"/>
            <a:ext cx="76572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พบบ่อยมากและเป็นอาการทั่วไป มักร่วมกับอาการใบลดรูป/ขนาดเล็กลง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6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 แต่มีขนาดเล็กมาก มองเห็นได้ยาก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ต้องอาศัย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แว่นขยายหรือเลนส์ขนาดเล็ก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50440" y="1844824"/>
            <a:ext cx="84938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เป็นอาการที่พบได้ทั่วไป หลังจากพืชได้รับสาร</a:t>
            </a:r>
            <a:r>
              <a:rPr lang="th-TH" sz="1400" b="1" dirty="0" err="1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ไกลโฟ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เสท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Witches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broom</a:t>
            </a:r>
            <a:endParaRPr lang="th-TH" sz="1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1558" y="1484784"/>
            <a:ext cx="672298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012160" y="1484784"/>
            <a:ext cx="720080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537526" y="1484784"/>
            <a:ext cx="890458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8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908720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03091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722214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แตก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พุ่มไม้กวาด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(Witches broom)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87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เป็นอาการทั่วไปที่พบในพืชที่มีเนื้อไม้ ไม่พบอาการในพืชชนิดอวบน้ำ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23728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799" y="1844824"/>
            <a:ext cx="76572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พบบ่อยมากและเป็นอาการทั่วไป มักร่วมกับอาการใบลดรูป/ขนาดเล็กลง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6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 แต่มีขนาดเล็กมาก มองเห็นได้ยาก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ต้องอาศัย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แว่นขยายหรือเลนส์ขนาดเล็ก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50440" y="1844824"/>
            <a:ext cx="84938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เป็นอาการที่พบได้ทั่วไป หลังจากพืชได้รับสาร</a:t>
            </a:r>
            <a:r>
              <a:rPr lang="th-TH" sz="1400" b="1" dirty="0" err="1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ไกลโฟ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เสท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Witches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broom</a:t>
            </a:r>
            <a:endParaRPr lang="th-TH" sz="1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8299824" y="1484784"/>
            <a:ext cx="808680" cy="27878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86156" y="162783"/>
            <a:ext cx="722214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แตก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พุ่มไม้กวาด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(Witches broom)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83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879103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660232" y="1362836"/>
            <a:ext cx="2376264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2"/>
          <a:stretch/>
        </p:blipFill>
        <p:spPr>
          <a:xfrm>
            <a:off x="2051720" y="1390708"/>
            <a:ext cx="3181611" cy="4866109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722214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แตก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พุ่มไม้กวาด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(Witches broom)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3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620688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156" y="404664"/>
            <a:ext cx="629568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ใบลดรูป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(Small leaves)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468106" y="1370321"/>
            <a:ext cx="2640397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2"/>
          <a:stretch/>
        </p:blipFill>
        <p:spPr>
          <a:xfrm>
            <a:off x="323528" y="1484784"/>
            <a:ext cx="4126234" cy="51125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8"/>
          <a:stretch/>
        </p:blipFill>
        <p:spPr>
          <a:xfrm>
            <a:off x="4644008" y="2060848"/>
            <a:ext cx="4194661" cy="46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err="1" smtClean="0">
                <a:latin typeface="TH SarabunIT๙" pitchFamily="34" charset="-34"/>
                <a:cs typeface="TH SarabunIT๙" pitchFamily="34" charset="-34"/>
              </a:rPr>
              <a:t>แคงเกอร์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(Canker)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เป็นสาเหตุทั่วไปของอาการนี้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23728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เป็นสาเหตุทั่วไปของอาการนี้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799" y="1844824"/>
            <a:ext cx="76572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50440" y="1844824"/>
            <a:ext cx="84938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Canker</a:t>
            </a:r>
            <a:endParaRPr lang="th-TH" sz="18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1558" y="1484784"/>
            <a:ext cx="672298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123728" y="1484784"/>
            <a:ext cx="648071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1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620688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260648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err="1" smtClean="0">
                <a:latin typeface="TH SarabunIT๙" pitchFamily="34" charset="-34"/>
                <a:cs typeface="TH SarabunIT๙" pitchFamily="34" charset="-34"/>
              </a:rPr>
              <a:t>แคงเกอร์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(Canker)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3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ด่าง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(Mosaic)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71800" y="1844824"/>
            <a:ext cx="71794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051721" y="1844824"/>
            <a:ext cx="74430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(NO)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รอยคล้ายอาการด่าง เกิดจากส่วนที่แหลมจากปากแมลงบางชนิด เช่น เพลี้ยไฟ แมลงหวี่ขาว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(NO)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รอยคล้ายอาการด่างลักษณะเดียวกับที่เกิดจากแมลง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Mosaic</a:t>
            </a:r>
            <a:endParaRPr lang="th-TH" sz="1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771800" y="1484784"/>
            <a:ext cx="692072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456936" y="1860236"/>
            <a:ext cx="84288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ป็นอาการทั่วไปที่พบในพืชที่ขาดธาตุอาหาร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บางชนิด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40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76672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-36512" y="1700808"/>
            <a:ext cx="9171276" cy="3024336"/>
            <a:chOff x="-36512" y="1412776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12776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มักเกิดจากเชื้อราหลายชนิด เช่น 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Fusarium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และ </a:t>
              </a:r>
              <a:r>
                <a:rPr lang="en-US" sz="14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Verticillium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772816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มักเกิดจากรากถูกเข้าทำลายโดยเชื้อรา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Phytophthoras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,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Pythiums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ราชั้นต่ำ ซึ่งเป็นสาเหตุของโรคเน่าคอดินของ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ต้นกล้า 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(damping off)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เป็นอาการทั่วไปที่พบได้บ่อยในพืชหลายชนิด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มักพบบ่อยในพืชจำพวกตระกูลมะเขือและแตง เช่นเชื้อ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Ralstonia</a:t>
              </a:r>
              <a:r>
                <a:rPr lang="en-US" sz="16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ในมะเขือเทศ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772816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มี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ไวรัส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แค่บางชนิดเท่านั้นที่เป็นสาเหตุทำให้เกิดอาการเหี่ยวได้เช่นในมะเขือเทศ สับปะรด และถั่วปากอ้า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772816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ยกเว้นบางพืช ตัวอย่างเช่น อาการเหลืองตายในมะพร้าว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772816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จากการเข้าทำลายระยะตัวหนอนเจาะลำต้น และตัวเต็มวัยของแมลงที่กัดกินราก ไม่พบจากการเข้าทำลายของแมลงปากดูดเว้นแต่ในกรณีระบาดรุนแรง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อย่างไรก็ตาม บางครั้งสัตว์สามารถกัดกินเปลือกไม้หรือทำลายรากจนสามารถทำให้เกิดอาการเหี่ยวได้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772816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การขาดธาตุสังกะสีสามารถทำให้เกิดอาการเหี่ยวได้ในพืชบางชนิดแต่พบได้ยาก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772816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จากการขาดน้ำหรือได้รับน้ำมากเกินไป (น้ำท่วมขัง) หรือเกิดจากผลกระทบของสารกำจัดวัชพืช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611558" y="1700808"/>
            <a:ext cx="1512170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427984" y="1700808"/>
            <a:ext cx="672296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3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620688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ด่าง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(Mosaic)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4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ด่าง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(Mosaic)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71800" y="1844824"/>
            <a:ext cx="76572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051721" y="1844824"/>
            <a:ext cx="74430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รอยคล้ายอาการด่าง เกิดจากส่วนที่แหลมจากปากแมลงบางชนิด เช่น เพลี้ยไฟ แมลงหวี่ขาว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รอยคล้ายอาการด่างลักษณะเดียวกับที่เกิดจากแมลง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NO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Mosaic</a:t>
            </a:r>
            <a:endParaRPr lang="th-TH" sz="14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076056" y="1484784"/>
            <a:ext cx="1656184" cy="27878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456936" y="1860236"/>
            <a:ext cx="84288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ป็นอาการทั่วไปที่พบในพืชที่ขาดธาตุอาหาร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บางชนิด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80327" y="1484784"/>
            <a:ext cx="819495" cy="278780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7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660232" y="764704"/>
            <a:ext cx="2376264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ด่าง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(Mosaic)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28"/>
            <a:ext cx="9144000" cy="5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เหลือง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(Yellowing)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เป็นอาการทั่วไปที่พบที่เกิดอาการติดเชื้อในส่วนต่างๆ ของพืชเช่น ราก หรือ</a:t>
            </a:r>
            <a:r>
              <a:rPr lang="th-TH" sz="1400" b="1" dirty="0" err="1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แคงเกอร์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ที่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ลำ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ต้น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อาการทั่วไปที่มักเกิดจากเนื้อเยื่อรากตาย หรือโรคราน้ำค้างที่ทำให้ใบเหลืองก่อนและสร้างกลุ่มสปอร์ในภายหลัง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ไม่เฉพาะ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เจาะจง สาเหตุนี้มักเกิดจากต้นพืชทรุดโทรมลงเพราะรากพืชไม่สามารถดูดซึมน้ำ/อาหาร 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23728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ป็นอาการทั่วไปที่พบเห็นในพืชหลายชนิด เห็นได้โดยพืชจะค่อยๆ โทรมลง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799" y="1844824"/>
            <a:ext cx="76572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ไม่เป็นอาการที่พบนัก มักพบอาการด่างมากกว่า หรือเมื่อเกิดอาการด่างทั่วทั้งใบจนกลายเป็นสีเหลือง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ไม่เป็นอาการที่พบนัก การติดเชื้อนี้นำไปสู่อาการเหลืองได้แต่พบได้น้อยกว่าสาเหตุอื่นๆ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ไม่เฉพาะเจาะจง เกิดจากรากถูกทำลายหรือต้นพืชทรุดโทรมลง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จำนวนประชากรเพียงเล็กน้อยก็สามารถทำให้ใบพืชเปลี่ยนเป็นสีเหลือง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(NO)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อย่างไรก็ตาม บางครั้งสัตว์สามารถกัดกินเปลือกไม้หรือทำลายรากจนสามารถทำให้เกิดอาการนี้ได้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50440" y="1844824"/>
            <a:ext cx="84938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อาการทั่วไปที่พบได้บ่อยขึ้นอยู่กับรูปแบบของอาการผิดปกติซึ่งสามารถบ่งบอกได้ว่าขาดแร่ธาตุชนิดใด ซึ่งยากที่จะวินิจฉัยได้ในภาคสนาม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อาการทั่วไปที่พบได้บ่อย ซึ่งเกิดจากสิ่งไม่มีชีวิต เช่น สารกำจัดวัชพืช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Yellowing</a:t>
            </a:r>
            <a:endParaRPr lang="th-TH" sz="11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11559" y="1484784"/>
            <a:ext cx="4488721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100280" y="1484784"/>
            <a:ext cx="4032449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5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620688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เหลือง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(Yellowing)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87737"/>
            <a:ext cx="9144000" cy="54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เหลือง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(Yellowing)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1"/>
          <a:stretch/>
        </p:blipFill>
        <p:spPr>
          <a:xfrm>
            <a:off x="-36512" y="1484784"/>
            <a:ext cx="9144000" cy="278780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11559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เป็นอาการทั่วไปที่พบที่เกิดอาการติดเชื้อในส่วนต่างๆ ของพืชเช่น ราก หรือ</a:t>
            </a:r>
            <a:r>
              <a:rPr lang="th-TH" sz="1400" b="1" dirty="0" err="1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แคงเกอร์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ที่ลำต้น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283855" y="1844824"/>
            <a:ext cx="831272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อาการทั่วไปที่มักเกิดจากเนื้อเยื่อรากตาย หรือโรคราน้ำค้างที่ทำให้ใบเหลืองก่อนและสร้างกลุ่มสปอร์ในภายหลัง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27984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ไม่เฉพาะ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เจาะจง สาเหตุนี้มักเกิดจากต้นพืชทรุดโทรมลงเพราะรากพืชไม่สามารถดูดซึมน้ำ/อาหาร  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123728" y="1844824"/>
            <a:ext cx="672296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</a:t>
            </a:r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ป็นอาการทั่วไปที่พบเห็นในพืชหลายชนิด เห็นได้โดยพืชจะค่อยๆ โทรมลง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71799" y="1844824"/>
            <a:ext cx="765727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ไม่เป็นอาการที่พบนัก มักพบอาการด่างมากกว่า หรือเมื่อเกิดอาการด่างทั่วทั้งใบจนกลายเป็นสีเหลือง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37526" y="1844824"/>
            <a:ext cx="890458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ไม่เป็นอาการที่พบนัก การติดเชื้อนี้นำไปสู่อาการเหลืองได้แต่พบได้น้อยกว่าสาเหตุอื่นๆ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00280" y="1844824"/>
            <a:ext cx="9118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ไม่เฉพาะเจาะจง เกิดจากรากถูกทำลายหรือต้นพืชทรุดโทรมลง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01216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 จำนวนประชากรเพียงเล็กน้อยก็สามารถทำให้ใบพืชเปลี่ยนเป็นสีเหลือง</a:t>
            </a:r>
            <a:endParaRPr lang="th-TH" sz="1400" b="1" i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732240" y="1844824"/>
            <a:ext cx="72008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(NO)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อย่างไรก็ตาม บางครั้งสัตว์สามารถกัดกินเปลือกไม้หรือทำลายรากจนสามารถทำให้เกิดอาการนี้ได้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450440" y="1844824"/>
            <a:ext cx="849384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อาการทั่วไปที่พบได้บ่อยขึ้นอยู่กับรูปแบบของอาการผิดปกติซึ่งสามารถบ่งบอกได้ว่าขาดแร่ธาตุชนิดใด ซึ่งยากที่จะวินิจฉัยได้ในภาคสนาม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299824" y="1844824"/>
            <a:ext cx="834940" cy="24277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YES</a:t>
            </a:r>
            <a:endParaRPr lang="en-US" sz="1400" b="1" dirty="0" smtClean="0">
              <a:solidFill>
                <a:srgbClr val="FF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อาการทั่วไปที่พบได้บ่อย ซึ่งเกิดจากสิ่งไม่มีชีวิต เช่น สารกำจัดวัชพืช</a:t>
            </a:r>
            <a:endParaRPr lang="th-TH" sz="1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844824"/>
            <a:ext cx="611559" cy="24277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Yellowing</a:t>
            </a:r>
            <a:endParaRPr lang="th-TH" sz="11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100280" y="1484784"/>
            <a:ext cx="4032449" cy="27878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61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620688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491789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เหลือง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(Yellowing)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895"/>
            <a:ext cx="9144000" cy="53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7364284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ใบบิดเบี้ยว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(Distortion of leaves)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อาการที่ไม่ค่อยพบและพืชจะแสดงอาการบิดเบี้ยวแค่เพียงเล็กน้อย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 เช่น ราน้ำค้างที่ทำให้ใบพืชเกิดรูปร่างผิดปกติได้ 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อาการทั่วไปที่พบเสมอ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 มักจะเกิดพร้อมกับอาการแตกพุ่ม และ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ใบลดรูปลง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อาการที่พบทั่วไป 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จากการเข้าทำลายของแมลงปากดูดหรือใบถูกห่อม้วนจากตัวหนอนของแมลง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ทั่วไปจากการเข้าทำลายของไร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เช่น ใบพืชห่อ/บิดเบี้ยวทำให้พื้นที่เนื้อใบลดและบ่งบอกถึงการขาดแคลนแร่ธาตุ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อาการที่พบทั่วไปจากสารกำจัดวัชพืชชักนำให้พืชเกิดรูปแบบการเจริญเติบโตที่ผิดปกติ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Distortion of leaves</a:t>
              </a:r>
              <a:endParaRPr lang="th-TH" sz="105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3" name="สี่เหลี่ยมผืนผ้า 22"/>
          <p:cNvSpPr/>
          <p:nvPr/>
        </p:nvSpPr>
        <p:spPr>
          <a:xfrm>
            <a:off x="2771800" y="1484784"/>
            <a:ext cx="765726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076055" y="1477385"/>
            <a:ext cx="1656185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8316416" y="1484784"/>
            <a:ext cx="765726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7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1156973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66740" y="1074804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156" y="162783"/>
            <a:ext cx="7364284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ใบบิดเบี้ยว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(Distortion of leaves)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0" y="1700808"/>
            <a:ext cx="8910176" cy="52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7364284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ใบบิดเบี้ยว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(Distortion of leaves)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อาการที่ไม่ค่อยพบและพืชจะแสดงอาการบิดเบี้ยวแค่เพียงเล็กน้อย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 เช่น ราน้ำค้างที่ทำให้ใบพืชเกิดรูปร่างผิดปกติได้ 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อาการทั่วไปที่พบเสมอ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 มักจะเกิดพร้อมกับอาการแตกพุ่ม และ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ใบลดรูปลง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อาการที่พบทั่วไป 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จากการเข้าทำลายของแมลงปากดูดหรือใบถูกห่อม้วนจากตัวหนอนของแมลง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ทั่วไปจากการเข้าทำลายของไร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เช่น ใบพืชห่อ/บิดเบี้ยวทำให้พื้นที่เนื้อใบลดและบ่งบอกถึงการขาดแคลนแร่ธาตุ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อาการที่พบทั่วไปจากสารกำจัดวัชพืชชักนำให้พืชเกิดรูปแบบการเจริญเติบโตที่ผิดปกติ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Distortion of leaves</a:t>
              </a:r>
              <a:endParaRPr lang="th-TH" sz="105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611560" y="1477385"/>
            <a:ext cx="1510203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452320" y="1484784"/>
            <a:ext cx="847504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6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04664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836"/>
            <a:ext cx="9144000" cy="5376548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6381844" y="692696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99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36"/>
            <a:ext cx="9144000" cy="5545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1124744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156" y="162783"/>
            <a:ext cx="7364284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ใบบิดเบี้ยว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(Distortion of leaves)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748636" y="1916832"/>
            <a:ext cx="2376264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6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6790100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ใบลดรูป/ขนาดเล็ก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(Little leaf)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เกิดจากพืช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มีการเจริญเติบโตลดลง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(ไม่ควรเข้าใจผิด)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 เช่น ราน้ำค้างที่อากรรุนแรงอาจทำให้ใบพืชเกิดรูปร่างผิดปกติ/เล็กลงได้ 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เกิด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จาก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พืช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มี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การเจริญเติบโต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ลดลง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endParaRPr lang="th-TH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(ไม่ควรเข้าใจ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ผิด)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96024" y="1844824"/>
              <a:ext cx="74150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อาการที่พบได้น้อย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อาการที่พบได้ทั่วไป มักวินิจฉัยให้เป็นสาเหตุของความผิดปกตินี้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เกิดจากพืช</a:t>
              </a: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มีการเจริญเติบโตลดลง </a:t>
              </a: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(ไม่ควรเข้าใจผิด)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ทั่วไป ต้องใช้แว่นขยายหรือเลนส์ขนาดเล็ก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อาการที่พบทั่วไปเฉพาะในพืชที่ได้รับสาร</a:t>
              </a:r>
            </a:p>
            <a:p>
              <a:pPr algn="ctr"/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ไกลโฟ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เสท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Little leaf</a:t>
              </a:r>
              <a:endParaRPr lang="th-TH" sz="105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1283855" y="1477385"/>
            <a:ext cx="837908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8244408" y="1484784"/>
            <a:ext cx="899592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563801" y="1484784"/>
            <a:ext cx="837908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953246" y="1484784"/>
            <a:ext cx="837908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84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3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3104" y="116632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646252" y="764704"/>
            <a:ext cx="2534260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6790100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ใบลดรูป/ขนาดเล็ก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(Little leaf)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688"/>
            <a:ext cx="9144000" cy="54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5" y="162783"/>
            <a:ext cx="3896599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ปุ่มปม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(Galls)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พบในพืชที่มีเนื้อไม้ อาการปุ่มปม บวมพองจากราเขม่าดำอาจจัดให้อยู่ในกลุ่มอาการนี้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อาการที่พบได้ทั่วไปเสมอบริเวณรากพืช ทำให้รากเกิดปุ่มปม และทำลายระบบราก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15127" y="1844824"/>
              <a:ext cx="68089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อาการที่พบได้ทั่วไปอยู่เสมอในพืชใบกว้าง (ไม่ใช่พืชจำพวกหญ้า กล้วย หรือปาล์ม)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96024" y="1844824"/>
              <a:ext cx="74150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อาการที่พบได้ทั่วไปในพืชหลายชนิด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8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อาการที่พบได้ทั่วไปในพืชหลายชนิด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Galls</a:t>
              </a:r>
              <a:endParaRPr lang="th-TH" sz="1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6" name="สี่เหลี่ยมผืนผ้า 25"/>
          <p:cNvSpPr/>
          <p:nvPr/>
        </p:nvSpPr>
        <p:spPr>
          <a:xfrm>
            <a:off x="5076056" y="1484784"/>
            <a:ext cx="936104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095500" y="1484784"/>
            <a:ext cx="729258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012160" y="1484784"/>
            <a:ext cx="720080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427984" y="1484784"/>
            <a:ext cx="648072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2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3104" y="116632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44208" y="714764"/>
            <a:ext cx="2534260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155" y="162783"/>
            <a:ext cx="3896599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 ปุ่มปม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(Galls)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660"/>
            <a:ext cx="9144000" cy="54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794222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แห้ง/เนื้อเยื่อตาย/ไหม้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(Drying/Necrosis/Blight)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อาการที่พบได้บ่อยทั่วไปในพืชหลายชนิด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บ่อยทั่วไปในพืชหลาย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ชนิด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ไส้เดือนฝอยหลายชนิดสามารถทำลายเนื้อเยื่อ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ของรากได้ นอกเหนือ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จากแสดงอาการปุ่มปม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15127" y="1844824"/>
              <a:ext cx="68089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อาการที่พบได้บ่อยทั่วไปในพืชหลายชนิด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อาจมีพบอาการเนื้อเยื่อตายในข้าวโพดหรือ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ไวรัส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แผลขีด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สีน้ำตาลในมันสำปะหลัง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อาการที่มักไม่ค่อยเกี่ยวข้องหรือเกิดจากเชื้อสาเหตุนี้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หนอนเจาะลำต้นและรากเข้าทำลายจนเป็นสาเหตุให้เกิดพืชตาย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อย่างไรก็ตาม บางครั้งสัตว์สามารถกัดกินเปลือกไม้หรือทำลายรากจนสามารถทำให้เกิดอาการนี้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ยกเว้นในกรณีที่พืชแห้งและตายขณะยังไม่เจริญเติบโตเต็มที่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อาจพบในพืชซึ่งได้รับผลจากการใช้สารกำจัดวัชพืชที่ผิดวิธี เช่น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Diquat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paraquat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H SarabunIT๙" pitchFamily="34" charset="-34"/>
                  <a:cs typeface="TH SarabunIT๙" pitchFamily="34" charset="-34"/>
                </a:rPr>
                <a:t>Drying</a:t>
              </a:r>
              <a:r>
                <a:rPr lang="en-US" sz="1100" b="1" dirty="0" smtClean="0">
                  <a:latin typeface="TH SarabunIT๙" pitchFamily="34" charset="-34"/>
                  <a:cs typeface="TH SarabunIT๙" pitchFamily="34" charset="-34"/>
                </a:rPr>
                <a:t>/</a:t>
              </a:r>
            </a:p>
            <a:p>
              <a:pPr algn="ctr"/>
              <a:r>
                <a:rPr lang="en-US" sz="1100" b="1" dirty="0" smtClean="0">
                  <a:latin typeface="TH SarabunIT๙" pitchFamily="34" charset="-34"/>
                  <a:cs typeface="TH SarabunIT๙" pitchFamily="34" charset="-34"/>
                </a:rPr>
                <a:t>Necrosis/Blight</a:t>
              </a:r>
              <a:endPara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611560" y="1477385"/>
            <a:ext cx="2160215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4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779821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แห้ง/เนื้อเยื่อตาย/ไหม้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(Drying/Necrosis/Blight)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924"/>
            <a:ext cx="9144000" cy="5509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810" y="107309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300192" y="4293096"/>
            <a:ext cx="2534260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13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794222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แห้ง/เนื้อเยื่อตาย/ไหม้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(Drying/Necrosis/Blight)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อาการที่พบได้บ่อยทั่วไปในพืชหลายชนิด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</a:t>
              </a:r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บ่อยทั่วไปในพืชหลาย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ชนิด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ไส้เดือนฝอยหลายชนิดสามารถทำลายเนื้อเยื่อ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ของรากได้ นอกเหนือ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จากแสดงอาการปุ่มปม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15127" y="1844824"/>
              <a:ext cx="68089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6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อาการที่พบได้บ่อยทั่วไปในพืชหลายชนิด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อาจมีพบอาการเนื้อเยื่อตายในข้าวโพดหรือ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ไวรัส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แผลขีด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สีน้ำตาลในมันสำปะหลัง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อาการที่มักไม่ค่อยเกี่ยวข้องหรือเกิดจากเชื้อสาเหตุนี้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หนอนเจาะลำต้นและรากเข้าทำลายจนเป็นสาเหตุให้เกิดพืชตาย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อย่างไรก็ตาม บางครั้งสัตว์สามารถกัดกินเปลือกไม้หรือทำลายรากจนสามารถทำให้เกิดอาการนี้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ยกเว้นในกรณีที่พืชแห้งและตายขณะยังไม่เจริญเติบโตเต็มที่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ไม่ใช่อาการที่พบทั่วไป อาจพบในพืชซึ่งได้รับผลจากการใช้สารกำจัดวัชพืชที่ผิดวิธี เช่น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Diquat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paraquat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latin typeface="TH SarabunIT๙" pitchFamily="34" charset="-34"/>
                  <a:cs typeface="TH SarabunIT๙" pitchFamily="34" charset="-34"/>
                </a:rPr>
                <a:t>Drying</a:t>
              </a:r>
              <a:r>
                <a:rPr lang="en-US" sz="1100" b="1" dirty="0" smtClean="0">
                  <a:latin typeface="TH SarabunIT๙" pitchFamily="34" charset="-34"/>
                  <a:cs typeface="TH SarabunIT๙" pitchFamily="34" charset="-34"/>
                </a:rPr>
                <a:t>/</a:t>
              </a:r>
            </a:p>
            <a:p>
              <a:pPr algn="ctr"/>
              <a:r>
                <a:rPr lang="en-US" sz="1100" b="1" dirty="0" smtClean="0">
                  <a:latin typeface="TH SarabunIT๙" pitchFamily="34" charset="-34"/>
                  <a:cs typeface="TH SarabunIT๙" pitchFamily="34" charset="-34"/>
                </a:rPr>
                <a:t>Necrosis/Blight</a:t>
              </a:r>
              <a:endParaRPr lang="th-TH" sz="11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4427985" y="1477385"/>
            <a:ext cx="1584176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452320" y="1484784"/>
            <a:ext cx="1655168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25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3104" y="1023119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162783"/>
            <a:ext cx="794222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แห้ง/เนื้อเยื่อตาย/ไหม้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(Drying/Necrosis/Blight)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643"/>
            <a:ext cx="9144000" cy="53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76672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-36512" y="1700808"/>
            <a:ext cx="9171276" cy="3024336"/>
            <a:chOff x="-36512" y="1412776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12776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มักเกิดจากเชื้อราหลายชนิด เช่น 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Fusarium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และ </a:t>
              </a:r>
              <a:r>
                <a:rPr lang="en-US" sz="14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Verticillium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772816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มักเกิดจากรากถูกเข้าทำลายโดยเชื้อรา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Phytophthoras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,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Pythiums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ราชั้นต่ำ ซึ่งเป็นสาเหตุของโรคเน่าคอดินของ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ต้นกล้า 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(damping off)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เป็นอาการทั่วไปที่พบได้บ่อยในพืชหลายชนิด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มักพบบ่อยในพืชจำพวกตระกูลมะเขือและแตง เช่นเชื้อ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Ralstonia</a:t>
              </a:r>
              <a:r>
                <a:rPr lang="en-US" sz="16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ในมะเขือเทศ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772816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มี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ไวรัส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แค่บางชนิดเท่านั้นที่เป็นสาเหตุทำให้เกิดอาการเหี่ยวได้เช่นในมะเขือเทศ สับปะรด และถั่วปากอ้า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772816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ยกเว้นบางพืช ตัวอย่างเช่น อาการเหลืองตายในมะพร้าว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772816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จากการเข้าทำลายระยะตัวหนอนเจาะลำต้น และตัวเต็มวัยของแมลงที่กัดกินราก ไม่พบจากการเข้าทำลายของแมลงปากดูดเว้นแต่ในกรณีระบาดรุนแรง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อย่างไรก็ตาม บางครั้งสัตว์สามารถกัดกินเปลือกไม้หรือทำลายรากจนสามารถทำให้เกิดอาการเหี่ยวได้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772816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การขาดธาตุสังกะสีสามารถทำให้เกิดอาการเหี่ยวได้ในพืชบางชนิดแต่พบได้ยาก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772816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จากการขาดน้ำหรือได้รับน้ำมากเกินไป (น้ำท่วมขัง) หรือเกิดจากผลกระทบของสารกำจัดวัชพืช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8299824" y="1700808"/>
            <a:ext cx="808680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427984" y="1700808"/>
            <a:ext cx="672296" cy="302433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7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04664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843406" y="1700808"/>
            <a:ext cx="2641764" cy="62600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สาเหตุที่พบไม่บ่อย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7"/>
          <a:stretch/>
        </p:blipFill>
        <p:spPr>
          <a:xfrm>
            <a:off x="1343968" y="1457036"/>
            <a:ext cx="4236144" cy="52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76672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-36512" y="1700808"/>
            <a:ext cx="9171276" cy="3024336"/>
            <a:chOff x="-36512" y="1412776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12776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มักเกิดจากเชื้อราหลายชนิด เช่น 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Fusarium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และ </a:t>
              </a:r>
              <a:r>
                <a:rPr lang="en-US" sz="14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Verticillium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772816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มักเกิดจากรากถูกเข้าทำลายโดยเชื้อรา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Phytophthoras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, </a:t>
              </a:r>
              <a:r>
                <a:rPr lang="en-US" sz="12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Pythiums</a:t>
              </a:r>
              <a:r>
                <a:rPr lang="en-US" sz="12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ราชั้นต่ำ ซึ่งเป็นสาเหตุของโรคเน่าคอดินของ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ต้นกล้า 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(damping off)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เป็นอาการทั่วไปที่พบได้บ่อยในพืชหลายชนิด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772816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มักพบบ่อยในพืชจำพวกตระกูลมะเขือและแตง เช่นเชื้อ</a:t>
              </a:r>
              <a:r>
                <a:rPr lang="en-US" sz="1600" b="1" i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Ralstonia</a:t>
              </a:r>
              <a:r>
                <a:rPr lang="en-US" sz="1600" b="1" i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ในมะเขือเทศ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772816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มี</a:t>
              </a:r>
              <a:r>
                <a:rPr lang="th-TH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ไวรัส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แค่บางชนิดเท่านั้นที่เป็นสาเหตุทำให้เกิดอาการเหี่ยวได้เช่นในมะเขือเทศ สับปะรด และถั่วปากอ้า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772816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ยกเว้นบางพืช ตัวอย่างเช่น อาการเหลืองตายในมะพร้าว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772816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จากการเข้าทำลายระยะตัวหนอนเจาะลำต้น และตัวเต็มวัยของแมลงที่กัดกินราก ไม่พบจากการเข้าทำลายของแมลงปากดูดเว้นแต่ในกรณีระบาดรุนแรง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772816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อย่างไรก็ตาม บางครั้งสัตว์สามารถกัดกินเปลือกไม้หรือทำลายรากจนสามารถทำให้เกิดอาการเหี่ยวได้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772816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การขาดธาตุสังกะสีสามารถทำให้เกิดอาการเหี่ยวได้ในพืชบางชนิดแต่พบได้ยาก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772816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จากการขาดน้ำหรือได้รับน้ำมากเกินไป (น้ำท่วมขัง) หรือเกิดจากผลกระทบของสารกำจัดวัชพืช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5" name="สี่เหลี่ยมผืนผ้า 24"/>
          <p:cNvSpPr/>
          <p:nvPr/>
        </p:nvSpPr>
        <p:spPr>
          <a:xfrm>
            <a:off x="6012160" y="1700808"/>
            <a:ext cx="2287664" cy="302433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771800" y="1700808"/>
            <a:ext cx="1656184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404664"/>
            <a:ext cx="4968552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เหี่ยว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(wilt)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871115" y="703281"/>
            <a:ext cx="2641764" cy="6260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สาเหตุที่พบได้ยาก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6156" y="162783"/>
            <a:ext cx="578198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ใบจุด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(Leaf spot)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-36512" y="1484784"/>
            <a:ext cx="9171276" cy="3024336"/>
            <a:chOff x="-36512" y="1484784"/>
            <a:chExt cx="9171276" cy="3024336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11"/>
            <a:stretch/>
          </p:blipFill>
          <p:spPr>
            <a:xfrm>
              <a:off x="-36512" y="1484784"/>
              <a:ext cx="9144000" cy="2787802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611559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เป็นอาการทั่วไปที่พบในพืชหลายชนิด อาการจุด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ราสนิมจัดอยู่ในกลุ่มอาการนี้ด้วย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283855" y="1844824"/>
              <a:ext cx="831272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เป็นอาการทั่วไป การแพร่กระจายได้อย่างรวดเร็ว อาจเกิดจุดแผลฉ่ำน้ำและมีการสร้างสปอร์ที่ขอบรอบจุดแผล ราสนิมขาวและราน้ำค้างสามารถสร้างตุ่มแผลเนื้อเยื่อตายได้  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27984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อาจเกิดใน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ไม้ดอกไม้ประดับบางชนิด</a:t>
              </a: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แต่ไม่พบในพืชทั่วไป 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123728" y="1844824"/>
              <a:ext cx="672296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เ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ป็นอาการทั่วไปที่พบเห็นในพืชหลายชนิด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2771799" y="1844824"/>
              <a:ext cx="765727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อาการที่พบมักเป็นจุดวงแหวน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537526" y="1844824"/>
              <a:ext cx="890458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(NO)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อาจเกิดรอยที่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ใบ</a:t>
              </a:r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5076056" y="1844824"/>
              <a:ext cx="93610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 แมลงปากดูดบางชนิดสามารถปล่อยสารพิษขณะเข้าทำลายทำให้เกิดรอยเนื้อเยื่อตายหรือจุดสีเหลืองได้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601216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i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6732240" y="1844824"/>
              <a:ext cx="72008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NO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7450440" y="1844824"/>
              <a:ext cx="849384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ไม่ใช่อาการทั่วไปอาจเกิดจุดเนื้อเยื่อตายบนใบบ่งบอกถึงอาการขาดธาตุจำพวกโพแทสเซียม สังกะสี แมงกานีส และเหล็ก อย่างรุนแรง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8299824" y="1844824"/>
              <a:ext cx="834940" cy="26642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H SarabunIT๙" pitchFamily="34" charset="-34"/>
                  <a:cs typeface="TH SarabunIT๙" pitchFamily="34" charset="-34"/>
                </a:rPr>
                <a:t>YES</a:t>
              </a:r>
              <a:endParaRPr lang="en-US" sz="1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pPr algn="ctr"/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การฉีดพ่นสารกำจัดวัชพืชชนิดสัมผัส เช่น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diquat</a:t>
              </a:r>
              <a:r>
                <a:rPr lang="en-US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 </a:t>
              </a:r>
              <a:r>
                <a:rPr lang="th-TH" sz="1400" b="1" dirty="0" smtClean="0">
                  <a:solidFill>
                    <a:schemeClr val="tx1"/>
                  </a:solidFill>
                  <a:latin typeface="TH SarabunIT๙" pitchFamily="34" charset="-34"/>
                  <a:cs typeface="TH SarabunIT๙" pitchFamily="34" charset="-34"/>
                </a:rPr>
                <a:t>หรือจากการถูกแสงแดดหรือความร้อนมักพบที่ผลพืช</a:t>
              </a:r>
              <a:endParaRPr lang="th-TH" sz="14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1844824"/>
              <a:ext cx="611559" cy="242776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Leaf </a:t>
              </a:r>
            </a:p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spot</a:t>
              </a:r>
              <a:endParaRPr lang="th-TH" sz="1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3" name="สี่เหลี่ยมผืนผ้า 22"/>
          <p:cNvSpPr/>
          <p:nvPr/>
        </p:nvSpPr>
        <p:spPr>
          <a:xfrm>
            <a:off x="611557" y="1484784"/>
            <a:ext cx="2160241" cy="30243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9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4288" y="173831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ภาพประกอบ </a:t>
            </a:r>
            <a:r>
              <a:rPr lang="en-US" sz="2400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: CABI</a:t>
            </a:r>
            <a:endParaRPr lang="th-TH" sz="24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6156" y="260648"/>
            <a:ext cx="5781988" cy="864096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อาการ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 : </a:t>
            </a:r>
            <a:r>
              <a:rPr lang="th-TH" sz="4400" b="1" dirty="0" smtClean="0">
                <a:latin typeface="TH SarabunIT๙" pitchFamily="34" charset="-34"/>
                <a:cs typeface="TH SarabunIT๙" pitchFamily="34" charset="-34"/>
              </a:rPr>
              <a:t>ใบจุด </a:t>
            </a:r>
            <a:r>
              <a:rPr lang="en-US" sz="4400" b="1" dirty="0" smtClean="0">
                <a:latin typeface="TH SarabunIT๙" pitchFamily="34" charset="-34"/>
                <a:cs typeface="TH SarabunIT๙" pitchFamily="34" charset="-34"/>
              </a:rPr>
              <a:t>(Leaf spot)</a:t>
            </a:r>
            <a:endParaRPr lang="th-TH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381844" y="692696"/>
            <a:ext cx="2641764" cy="6260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สาเหตุทั่วไปที่มักพบ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566"/>
            <a:ext cx="9144000" cy="51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3273</Words>
  <Application>Microsoft Office PowerPoint</Application>
  <PresentationFormat>นำเสนอทางหน้าจอ (4:3)</PresentationFormat>
  <Paragraphs>520</Paragraphs>
  <Slides>38</Slides>
  <Notes>37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good</dc:creator>
  <cp:lastModifiedBy>good</cp:lastModifiedBy>
  <cp:revision>94</cp:revision>
  <dcterms:created xsi:type="dcterms:W3CDTF">2018-11-12T04:45:27Z</dcterms:created>
  <dcterms:modified xsi:type="dcterms:W3CDTF">2018-11-14T07:13:15Z</dcterms:modified>
</cp:coreProperties>
</file>